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39"/>
  </p:notesMasterIdLst>
  <p:sldIdLst>
    <p:sldId id="256" r:id="rId4"/>
    <p:sldId id="402" r:id="rId5"/>
    <p:sldId id="276" r:id="rId6"/>
    <p:sldId id="431" r:id="rId7"/>
    <p:sldId id="1035" r:id="rId8"/>
    <p:sldId id="303" r:id="rId9"/>
    <p:sldId id="423" r:id="rId10"/>
    <p:sldId id="306" r:id="rId11"/>
    <p:sldId id="307" r:id="rId12"/>
    <p:sldId id="424" r:id="rId13"/>
    <p:sldId id="425" r:id="rId14"/>
    <p:sldId id="426" r:id="rId15"/>
    <p:sldId id="427" r:id="rId16"/>
    <p:sldId id="308" r:id="rId17"/>
    <p:sldId id="309" r:id="rId18"/>
    <p:sldId id="310" r:id="rId19"/>
    <p:sldId id="311" r:id="rId20"/>
    <p:sldId id="428" r:id="rId21"/>
    <p:sldId id="315" r:id="rId22"/>
    <p:sldId id="316" r:id="rId23"/>
    <p:sldId id="317" r:id="rId24"/>
    <p:sldId id="318" r:id="rId25"/>
    <p:sldId id="429" r:id="rId26"/>
    <p:sldId id="430" r:id="rId27"/>
    <p:sldId id="314" r:id="rId28"/>
    <p:sldId id="319" r:id="rId29"/>
    <p:sldId id="320" r:id="rId30"/>
    <p:sldId id="321" r:id="rId31"/>
    <p:sldId id="324" r:id="rId32"/>
    <p:sldId id="328" r:id="rId33"/>
    <p:sldId id="329" r:id="rId34"/>
    <p:sldId id="330" r:id="rId35"/>
    <p:sldId id="331" r:id="rId36"/>
    <p:sldId id="419" r:id="rId37"/>
    <p:sldId id="409" r:id="rId38"/>
  </p:sldIdLst>
  <p:sldSz cx="12188825" cy="6858000"/>
  <p:notesSz cx="6858000" cy="9144000"/>
  <p:embeddedFontLst>
    <p:embeddedFont>
      <p:font typeface="Arial Black" panose="020B0A04020102020204" pitchFamily="34" charset="0"/>
      <p:regular r:id="rId40"/>
      <p:bold r:id="rId41"/>
    </p:embeddedFont>
    <p:embeddedFont>
      <p:font typeface="Cambria" panose="02040503050406030204" pitchFamily="18" charset="0"/>
      <p:regular r:id="rId42"/>
      <p:bold r:id="rId43"/>
      <p:italic r:id="rId44"/>
      <p:boldItalic r:id="rId45"/>
    </p:embeddedFont>
    <p:embeddedFont>
      <p:font typeface="Cooper Black" panose="0208090404030B020404" pitchFamily="18" charset="0"/>
      <p:regular r:id="rId46"/>
    </p:embeddedFont>
    <p:embeddedFont>
      <p:font typeface="Corben" panose="020B0604020202020204" charset="0"/>
      <p:bold r:id="rId47"/>
    </p:embeddedFont>
    <p:embeddedFont>
      <p:font typeface="Open Sans" panose="020B0606030504020204" pitchFamily="34" charset="0"/>
      <p:regular r:id="rId48"/>
      <p:bold r:id="rId49"/>
      <p:italic r:id="rId50"/>
      <p:boldItalic r:id="rId51"/>
    </p:embeddedFont>
    <p:embeddedFont>
      <p:font typeface="Quattrocento Sans" panose="020B0502050000020003" pitchFamily="34"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egoe UI Light" panose="020B0502040204020203" pitchFamily="34"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2.xml"/><Relationship Id="rId61" Type="http://schemas.openxmlformats.org/officeDocument/2006/relationships/font" Target="fonts/font22.fntdata"/><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font" Target="fonts/font12.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7/29/2025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98635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3078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 id="214748374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7/29/2025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710.png"/><Relationship Id="rId5" Type="http://schemas.openxmlformats.org/officeDocument/2006/relationships/customXml" Target="../ink/ink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4.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711.png"/><Relationship Id="rId5" Type="http://schemas.openxmlformats.org/officeDocument/2006/relationships/customXml" Target="../ink/ink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DAY-3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89C937-1B4B-920E-79E9-144F18372384}"/>
              </a:ext>
            </a:extLst>
          </p:cNvPr>
          <p:cNvPicPr>
            <a:picLocks noChangeAspect="1"/>
          </p:cNvPicPr>
          <p:nvPr/>
        </p:nvPicPr>
        <p:blipFill>
          <a:blip r:embed="rId4"/>
          <a:stretch>
            <a:fillRect/>
          </a:stretch>
        </p:blipFill>
        <p:spPr>
          <a:xfrm>
            <a:off x="1433047" y="3656732"/>
            <a:ext cx="4229317" cy="26163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grpSp>
        <p:nvGrpSpPr>
          <p:cNvPr id="46" name="Group 45">
            <a:extLst>
              <a:ext uri="{FF2B5EF4-FFF2-40B4-BE49-F238E27FC236}">
                <a16:creationId xmlns:a16="http://schemas.microsoft.com/office/drawing/2014/main" id="{B3155E1E-EB45-42B6-B07E-C23358DA10AA}"/>
              </a:ext>
            </a:extLst>
          </p:cNvPr>
          <p:cNvGrpSpPr/>
          <p:nvPr/>
        </p:nvGrpSpPr>
        <p:grpSpPr>
          <a:xfrm>
            <a:off x="7255772" y="1076224"/>
            <a:ext cx="2597506" cy="898390"/>
            <a:chOff x="7185683" y="1017588"/>
            <a:chExt cx="2597506" cy="898390"/>
          </a:xfrm>
        </p:grpSpPr>
        <p:sp>
          <p:nvSpPr>
            <p:cNvPr id="40" name="Rectangle 39">
              <a:extLst>
                <a:ext uri="{FF2B5EF4-FFF2-40B4-BE49-F238E27FC236}">
                  <a16:creationId xmlns:a16="http://schemas.microsoft.com/office/drawing/2014/main" id="{1DFA8C6F-CF3A-4578-B613-2250B6DE52AE}"/>
                </a:ext>
              </a:extLst>
            </p:cNvPr>
            <p:cNvSpPr/>
            <p:nvPr/>
          </p:nvSpPr>
          <p:spPr>
            <a:xfrm>
              <a:off x="7185683" y="1392758"/>
              <a:ext cx="2597506" cy="523220"/>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Restful Application Programming Model</a:t>
              </a:r>
            </a:p>
          </p:txBody>
        </p:sp>
        <p:sp>
          <p:nvSpPr>
            <p:cNvPr id="45" name="Rectangle 44">
              <a:extLst>
                <a:ext uri="{FF2B5EF4-FFF2-40B4-BE49-F238E27FC236}">
                  <a16:creationId xmlns:a16="http://schemas.microsoft.com/office/drawing/2014/main" id="{8D598D36-C5FC-4900-B880-D9AEBB01296E}"/>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Recap : RAP</a:t>
              </a:r>
            </a:p>
          </p:txBody>
        </p:sp>
      </p:grpSp>
      <p:grpSp>
        <p:nvGrpSpPr>
          <p:cNvPr id="47" name="Group 46">
            <a:extLst>
              <a:ext uri="{FF2B5EF4-FFF2-40B4-BE49-F238E27FC236}">
                <a16:creationId xmlns:a16="http://schemas.microsoft.com/office/drawing/2014/main" id="{1D927D5A-E4D3-46B8-9875-1811113ACA91}"/>
              </a:ext>
            </a:extLst>
          </p:cNvPr>
          <p:cNvGrpSpPr/>
          <p:nvPr/>
        </p:nvGrpSpPr>
        <p:grpSpPr>
          <a:xfrm>
            <a:off x="7712976" y="2373010"/>
            <a:ext cx="2597506" cy="898390"/>
            <a:chOff x="7185683" y="1017588"/>
            <a:chExt cx="2597506" cy="898390"/>
          </a:xfrm>
        </p:grpSpPr>
        <p:sp>
          <p:nvSpPr>
            <p:cNvPr id="48" name="Rectangle 47">
              <a:extLst>
                <a:ext uri="{FF2B5EF4-FFF2-40B4-BE49-F238E27FC236}">
                  <a16:creationId xmlns:a16="http://schemas.microsoft.com/office/drawing/2014/main" id="{217B2D8D-BBE3-4C18-AD84-13239D31B398}"/>
                </a:ext>
              </a:extLst>
            </p:cNvPr>
            <p:cNvSpPr/>
            <p:nvPr/>
          </p:nvSpPr>
          <p:spPr>
            <a:xfrm>
              <a:off x="7185683" y="1392758"/>
              <a:ext cx="2597506" cy="523220"/>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Our demo use case for travel data model</a:t>
              </a:r>
            </a:p>
          </p:txBody>
        </p:sp>
        <p:sp>
          <p:nvSpPr>
            <p:cNvPr id="49" name="Rectangle 48">
              <a:extLst>
                <a:ext uri="{FF2B5EF4-FFF2-40B4-BE49-F238E27FC236}">
                  <a16:creationId xmlns:a16="http://schemas.microsoft.com/office/drawing/2014/main" id="{C0874C99-87AF-460C-9044-B8539EAC1769}"/>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Use Case</a:t>
              </a:r>
            </a:p>
          </p:txBody>
        </p:sp>
      </p:grpSp>
      <p:grpSp>
        <p:nvGrpSpPr>
          <p:cNvPr id="50" name="Group 49">
            <a:extLst>
              <a:ext uri="{FF2B5EF4-FFF2-40B4-BE49-F238E27FC236}">
                <a16:creationId xmlns:a16="http://schemas.microsoft.com/office/drawing/2014/main" id="{13AECD8D-19D4-4552-9152-D3067AB9B8CE}"/>
              </a:ext>
            </a:extLst>
          </p:cNvPr>
          <p:cNvGrpSpPr/>
          <p:nvPr/>
        </p:nvGrpSpPr>
        <p:grpSpPr>
          <a:xfrm>
            <a:off x="8211739" y="3578356"/>
            <a:ext cx="2597506" cy="898390"/>
            <a:chOff x="7185683" y="1017588"/>
            <a:chExt cx="2597506" cy="898390"/>
          </a:xfrm>
        </p:grpSpPr>
        <p:sp>
          <p:nvSpPr>
            <p:cNvPr id="51" name="Rectangle 50">
              <a:extLst>
                <a:ext uri="{FF2B5EF4-FFF2-40B4-BE49-F238E27FC236}">
                  <a16:creationId xmlns:a16="http://schemas.microsoft.com/office/drawing/2014/main" id="{D838B753-BCA5-4AB5-BE05-5511E485C438}"/>
                </a:ext>
              </a:extLst>
            </p:cNvPr>
            <p:cNvSpPr/>
            <p:nvPr/>
          </p:nvSpPr>
          <p:spPr>
            <a:xfrm>
              <a:off x="7185683" y="1392758"/>
              <a:ext cx="2597506" cy="523220"/>
            </a:xfrm>
            <a:prstGeom prst="rect">
              <a:avLst/>
            </a:prstGeom>
          </p:spPr>
          <p:txBody>
            <a:bodyPr wrap="square" lIns="0" rIns="0" anchor="ctr">
              <a:spAutoFit/>
            </a:bodyPr>
            <a:lstStyle/>
            <a:p>
              <a:r>
                <a:rPr lang="en-IN"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Create entities, and RAP BO for managed scenario</a:t>
              </a:r>
            </a:p>
          </p:txBody>
        </p:sp>
        <p:sp>
          <p:nvSpPr>
            <p:cNvPr id="52" name="Rectangle 51">
              <a:extLst>
                <a:ext uri="{FF2B5EF4-FFF2-40B4-BE49-F238E27FC236}">
                  <a16:creationId xmlns:a16="http://schemas.microsoft.com/office/drawing/2014/main" id="{20C13AF4-68B6-4226-9401-EDB6ED0540C2}"/>
                </a:ext>
              </a:extLst>
            </p:cNvPr>
            <p:cNvSpPr/>
            <p:nvPr/>
          </p:nvSpPr>
          <p:spPr>
            <a:xfrm>
              <a:off x="7185683" y="1017588"/>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Create Managed App</a:t>
              </a:r>
            </a:p>
          </p:txBody>
        </p:sp>
      </p:gr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3</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3835"/>
              </a:solidFill>
              <a:effectLst/>
              <a:uLnTx/>
              <a:uFillTx/>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3835"/>
              </a:solidFill>
              <a:effectLst/>
              <a:uLnTx/>
              <a:uFillTx/>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3042</Words>
  <Application>Microsoft Office PowerPoint</Application>
  <PresentationFormat>Custom</PresentationFormat>
  <Paragraphs>301</Paragraphs>
  <Slides>35</Slides>
  <Notes>33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35</vt:i4>
      </vt:variant>
    </vt:vector>
  </HeadingPairs>
  <TitlesOfParts>
    <vt:vector size="48" baseType="lpstr">
      <vt:lpstr>Arial Black</vt:lpstr>
      <vt:lpstr>Arial</vt:lpstr>
      <vt:lpstr>Cooper Black</vt:lpstr>
      <vt:lpstr>Segoe UI Light</vt:lpstr>
      <vt:lpstr>Segoe UI</vt:lpstr>
      <vt:lpstr>Quattrocento Sans</vt:lpstr>
      <vt:lpstr>Calibri</vt:lpstr>
      <vt:lpstr>Corben</vt:lpstr>
      <vt:lpstr>Open Sans</vt:lpstr>
      <vt:lpstr>Cambria</vt:lpstr>
      <vt:lpstr>Office Theme</vt:lpstr>
      <vt:lpstr>2_Office Theme</vt:lpstr>
      <vt:lpstr>3_Office Theme</vt:lpstr>
      <vt:lpstr>SAP BTP ABAP  on Cloud / RAP  Training</vt:lpstr>
      <vt:lpstr>PowerPoint Presentation</vt:lpstr>
      <vt:lpstr>PowerPoint Presentation</vt:lpstr>
      <vt:lpstr>RAP – The Big picture</vt:lpstr>
      <vt:lpstr>BO Runtime Implementation Types</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46</cp:revision>
  <dcterms:created xsi:type="dcterms:W3CDTF">2023-10-03T21:33:12Z</dcterms:created>
  <dcterms:modified xsi:type="dcterms:W3CDTF">2025-07-29T15:34:21Z</dcterms:modified>
</cp:coreProperties>
</file>